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3" d="100"/>
          <a:sy n="63" d="100"/>
        </p:scale>
        <p:origin x="14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D5831022-8020-4910-BCD7-C165532EA672}" type="datetimeFigureOut">
              <a:rPr lang="es-MX" smtClean="0"/>
              <a:t>06/01/2017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7657D25-DF48-432E-AD70-AF67BA39CAB7}" type="slidenum">
              <a:rPr lang="es-MX" smtClean="0"/>
              <a:t>‹Nº›</a:t>
            </a:fld>
            <a:endParaRPr lang="es-MX"/>
          </a:p>
        </p:txBody>
      </p:sp>
    </p:spTree>
    <p:extLst>
      <p:ext uri="{BB962C8B-B14F-4D97-AF65-F5344CB8AC3E}">
        <p14:creationId xmlns:p14="http://schemas.microsoft.com/office/powerpoint/2010/main" val="699283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D5831022-8020-4910-BCD7-C165532EA672}" type="datetimeFigureOut">
              <a:rPr lang="es-MX" smtClean="0"/>
              <a:t>06/01/2017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7657D25-DF48-432E-AD70-AF67BA39CAB7}" type="slidenum">
              <a:rPr lang="es-MX" smtClean="0"/>
              <a:t>‹Nº›</a:t>
            </a:fld>
            <a:endParaRPr lang="es-MX"/>
          </a:p>
        </p:txBody>
      </p:sp>
    </p:spTree>
    <p:extLst>
      <p:ext uri="{BB962C8B-B14F-4D97-AF65-F5344CB8AC3E}">
        <p14:creationId xmlns:p14="http://schemas.microsoft.com/office/powerpoint/2010/main" val="39222201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D5831022-8020-4910-BCD7-C165532EA672}" type="datetimeFigureOut">
              <a:rPr lang="es-MX" smtClean="0"/>
              <a:t>06/01/2017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7657D25-DF48-432E-AD70-AF67BA39CAB7}" type="slidenum">
              <a:rPr lang="es-MX" smtClean="0"/>
              <a:t>‹Nº›</a:t>
            </a:fld>
            <a:endParaRPr lang="es-MX"/>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159268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D5831022-8020-4910-BCD7-C165532EA672}" type="datetimeFigureOut">
              <a:rPr lang="es-MX" smtClean="0"/>
              <a:t>06/01/2017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7657D25-DF48-432E-AD70-AF67BA39CAB7}" type="slidenum">
              <a:rPr lang="es-MX" smtClean="0"/>
              <a:t>‹Nº›</a:t>
            </a:fld>
            <a:endParaRPr lang="es-MX"/>
          </a:p>
        </p:txBody>
      </p:sp>
    </p:spTree>
    <p:extLst>
      <p:ext uri="{BB962C8B-B14F-4D97-AF65-F5344CB8AC3E}">
        <p14:creationId xmlns:p14="http://schemas.microsoft.com/office/powerpoint/2010/main" val="1632784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D5831022-8020-4910-BCD7-C165532EA672}" type="datetimeFigureOut">
              <a:rPr lang="es-MX" smtClean="0"/>
              <a:t>06/01/2017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7657D25-DF48-432E-AD70-AF67BA39CAB7}" type="slidenum">
              <a:rPr lang="es-MX" smtClean="0"/>
              <a:t>‹Nº›</a:t>
            </a:fld>
            <a:endParaRPr lang="es-MX"/>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8908927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D5831022-8020-4910-BCD7-C165532EA672}" type="datetimeFigureOut">
              <a:rPr lang="es-MX" smtClean="0"/>
              <a:t>06/01/2017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7657D25-DF48-432E-AD70-AF67BA39CAB7}" type="slidenum">
              <a:rPr lang="es-MX" smtClean="0"/>
              <a:t>‹Nº›</a:t>
            </a:fld>
            <a:endParaRPr lang="es-MX"/>
          </a:p>
        </p:txBody>
      </p:sp>
    </p:spTree>
    <p:extLst>
      <p:ext uri="{BB962C8B-B14F-4D97-AF65-F5344CB8AC3E}">
        <p14:creationId xmlns:p14="http://schemas.microsoft.com/office/powerpoint/2010/main" val="32252294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D5831022-8020-4910-BCD7-C165532EA672}" type="datetimeFigureOut">
              <a:rPr lang="es-MX" smtClean="0"/>
              <a:t>06/01/2017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7657D25-DF48-432E-AD70-AF67BA39CAB7}" type="slidenum">
              <a:rPr lang="es-MX" smtClean="0"/>
              <a:t>‹Nº›</a:t>
            </a:fld>
            <a:endParaRPr lang="es-MX"/>
          </a:p>
        </p:txBody>
      </p:sp>
    </p:spTree>
    <p:extLst>
      <p:ext uri="{BB962C8B-B14F-4D97-AF65-F5344CB8AC3E}">
        <p14:creationId xmlns:p14="http://schemas.microsoft.com/office/powerpoint/2010/main" val="10814506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D5831022-8020-4910-BCD7-C165532EA672}" type="datetimeFigureOut">
              <a:rPr lang="es-MX" smtClean="0"/>
              <a:t>06/01/2017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7657D25-DF48-432E-AD70-AF67BA39CAB7}" type="slidenum">
              <a:rPr lang="es-MX" smtClean="0"/>
              <a:t>‹Nº›</a:t>
            </a:fld>
            <a:endParaRPr lang="es-MX"/>
          </a:p>
        </p:txBody>
      </p:sp>
    </p:spTree>
    <p:extLst>
      <p:ext uri="{BB962C8B-B14F-4D97-AF65-F5344CB8AC3E}">
        <p14:creationId xmlns:p14="http://schemas.microsoft.com/office/powerpoint/2010/main" val="32067963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D5831022-8020-4910-BCD7-C165532EA672}" type="datetimeFigureOut">
              <a:rPr lang="es-MX" smtClean="0"/>
              <a:t>06/01/2017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7657D25-DF48-432E-AD70-AF67BA39CAB7}" type="slidenum">
              <a:rPr lang="es-MX" smtClean="0"/>
              <a:t>‹Nº›</a:t>
            </a:fld>
            <a:endParaRPr lang="es-MX"/>
          </a:p>
        </p:txBody>
      </p:sp>
    </p:spTree>
    <p:extLst>
      <p:ext uri="{BB962C8B-B14F-4D97-AF65-F5344CB8AC3E}">
        <p14:creationId xmlns:p14="http://schemas.microsoft.com/office/powerpoint/2010/main" val="4876595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D5831022-8020-4910-BCD7-C165532EA672}" type="datetimeFigureOut">
              <a:rPr lang="es-MX" smtClean="0"/>
              <a:t>06/01/2017</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37657D25-DF48-432E-AD70-AF67BA39CAB7}" type="slidenum">
              <a:rPr lang="es-MX" smtClean="0"/>
              <a:t>‹Nº›</a:t>
            </a:fld>
            <a:endParaRPr lang="es-MX"/>
          </a:p>
        </p:txBody>
      </p:sp>
    </p:spTree>
    <p:extLst>
      <p:ext uri="{BB962C8B-B14F-4D97-AF65-F5344CB8AC3E}">
        <p14:creationId xmlns:p14="http://schemas.microsoft.com/office/powerpoint/2010/main" val="3376228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D5831022-8020-4910-BCD7-C165532EA672}" type="datetimeFigureOut">
              <a:rPr lang="es-MX" smtClean="0"/>
              <a:t>06/01/2017</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37657D25-DF48-432E-AD70-AF67BA39CAB7}" type="slidenum">
              <a:rPr lang="es-MX" smtClean="0"/>
              <a:t>‹Nº›</a:t>
            </a:fld>
            <a:endParaRPr lang="es-MX"/>
          </a:p>
        </p:txBody>
      </p:sp>
    </p:spTree>
    <p:extLst>
      <p:ext uri="{BB962C8B-B14F-4D97-AF65-F5344CB8AC3E}">
        <p14:creationId xmlns:p14="http://schemas.microsoft.com/office/powerpoint/2010/main" val="35741220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D5831022-8020-4910-BCD7-C165532EA672}" type="datetimeFigureOut">
              <a:rPr lang="es-MX" smtClean="0"/>
              <a:t>06/01/2017</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37657D25-DF48-432E-AD70-AF67BA39CAB7}" type="slidenum">
              <a:rPr lang="es-MX" smtClean="0"/>
              <a:t>‹Nº›</a:t>
            </a:fld>
            <a:endParaRPr lang="es-MX"/>
          </a:p>
        </p:txBody>
      </p:sp>
    </p:spTree>
    <p:extLst>
      <p:ext uri="{BB962C8B-B14F-4D97-AF65-F5344CB8AC3E}">
        <p14:creationId xmlns:p14="http://schemas.microsoft.com/office/powerpoint/2010/main" val="713597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D5831022-8020-4910-BCD7-C165532EA672}" type="datetimeFigureOut">
              <a:rPr lang="es-MX" smtClean="0"/>
              <a:t>06/01/2017</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37657D25-DF48-432E-AD70-AF67BA39CAB7}" type="slidenum">
              <a:rPr lang="es-MX" smtClean="0"/>
              <a:t>‹Nº›</a:t>
            </a:fld>
            <a:endParaRPr lang="es-MX"/>
          </a:p>
        </p:txBody>
      </p:sp>
    </p:spTree>
    <p:extLst>
      <p:ext uri="{BB962C8B-B14F-4D97-AF65-F5344CB8AC3E}">
        <p14:creationId xmlns:p14="http://schemas.microsoft.com/office/powerpoint/2010/main" val="2341140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831022-8020-4910-BCD7-C165532EA672}" type="datetimeFigureOut">
              <a:rPr lang="es-MX" smtClean="0"/>
              <a:t>06/01/2017</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37657D25-DF48-432E-AD70-AF67BA39CAB7}" type="slidenum">
              <a:rPr lang="es-MX" smtClean="0"/>
              <a:t>‹Nº›</a:t>
            </a:fld>
            <a:endParaRPr lang="es-MX"/>
          </a:p>
        </p:txBody>
      </p:sp>
    </p:spTree>
    <p:extLst>
      <p:ext uri="{BB962C8B-B14F-4D97-AF65-F5344CB8AC3E}">
        <p14:creationId xmlns:p14="http://schemas.microsoft.com/office/powerpoint/2010/main" val="4581302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D5831022-8020-4910-BCD7-C165532EA672}" type="datetimeFigureOut">
              <a:rPr lang="es-MX" smtClean="0"/>
              <a:t>06/01/2017</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37657D25-DF48-432E-AD70-AF67BA39CAB7}" type="slidenum">
              <a:rPr lang="es-MX" smtClean="0"/>
              <a:t>‹Nº›</a:t>
            </a:fld>
            <a:endParaRPr lang="es-MX"/>
          </a:p>
        </p:txBody>
      </p:sp>
    </p:spTree>
    <p:extLst>
      <p:ext uri="{BB962C8B-B14F-4D97-AF65-F5344CB8AC3E}">
        <p14:creationId xmlns:p14="http://schemas.microsoft.com/office/powerpoint/2010/main" val="42452508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37657D25-DF48-432E-AD70-AF67BA39CAB7}" type="slidenum">
              <a:rPr lang="es-MX" smtClean="0"/>
              <a:t>‹Nº›</a:t>
            </a:fld>
            <a:endParaRPr lang="es-MX"/>
          </a:p>
        </p:txBody>
      </p:sp>
      <p:sp>
        <p:nvSpPr>
          <p:cNvPr id="5" name="Date Placeholder 4"/>
          <p:cNvSpPr>
            <a:spLocks noGrp="1"/>
          </p:cNvSpPr>
          <p:nvPr>
            <p:ph type="dt" sz="half" idx="10"/>
          </p:nvPr>
        </p:nvSpPr>
        <p:spPr/>
        <p:txBody>
          <a:bodyPr/>
          <a:lstStyle/>
          <a:p>
            <a:fld id="{D5831022-8020-4910-BCD7-C165532EA672}" type="datetimeFigureOut">
              <a:rPr lang="es-MX" smtClean="0"/>
              <a:t>06/01/2017</a:t>
            </a:fld>
            <a:endParaRPr lang="es-MX"/>
          </a:p>
        </p:txBody>
      </p:sp>
    </p:spTree>
    <p:extLst>
      <p:ext uri="{BB962C8B-B14F-4D97-AF65-F5344CB8AC3E}">
        <p14:creationId xmlns:p14="http://schemas.microsoft.com/office/powerpoint/2010/main" val="3406602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5831022-8020-4910-BCD7-C165532EA672}" type="datetimeFigureOut">
              <a:rPr lang="es-MX" smtClean="0"/>
              <a:t>06/01/2017</a:t>
            </a:fld>
            <a:endParaRPr lang="es-MX"/>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7657D25-DF48-432E-AD70-AF67BA39CAB7}" type="slidenum">
              <a:rPr lang="es-MX" smtClean="0"/>
              <a:t>‹Nº›</a:t>
            </a:fld>
            <a:endParaRPr lang="es-MX"/>
          </a:p>
        </p:txBody>
      </p:sp>
    </p:spTree>
    <p:extLst>
      <p:ext uri="{BB962C8B-B14F-4D97-AF65-F5344CB8AC3E}">
        <p14:creationId xmlns:p14="http://schemas.microsoft.com/office/powerpoint/2010/main" val="375241681"/>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07067" y="2404534"/>
            <a:ext cx="5731933" cy="2243666"/>
          </a:xfrm>
        </p:spPr>
        <p:txBody>
          <a:bodyPr/>
          <a:lstStyle/>
          <a:p>
            <a:r>
              <a:rPr lang="es-MX" dirty="0"/>
              <a:t>FARMACOPEA HOMEOPATICA</a:t>
            </a:r>
            <a:endParaRPr lang="es-MX" dirty="0">
              <a:effectLst/>
            </a:endParaRPr>
          </a:p>
        </p:txBody>
      </p:sp>
    </p:spTree>
    <p:extLst>
      <p:ext uri="{BB962C8B-B14F-4D97-AF65-F5344CB8AC3E}">
        <p14:creationId xmlns:p14="http://schemas.microsoft.com/office/powerpoint/2010/main" val="11120388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b="1" dirty="0"/>
              <a:t>SEGUNDA PARTE:</a:t>
            </a:r>
            <a:r>
              <a:rPr lang="es-MX" dirty="0"/>
              <a:t/>
            </a:r>
            <a:br>
              <a:rPr lang="es-MX" dirty="0"/>
            </a:br>
            <a:endParaRPr lang="es-MX" dirty="0"/>
          </a:p>
        </p:txBody>
      </p:sp>
      <p:sp>
        <p:nvSpPr>
          <p:cNvPr id="3" name="Marcador de contenido 2"/>
          <p:cNvSpPr>
            <a:spLocks noGrp="1"/>
          </p:cNvSpPr>
          <p:nvPr>
            <p:ph idx="1"/>
          </p:nvPr>
        </p:nvSpPr>
        <p:spPr>
          <a:xfrm>
            <a:off x="677334" y="-579119"/>
            <a:ext cx="8596668" cy="7437120"/>
          </a:xfrm>
        </p:spPr>
        <p:txBody>
          <a:bodyPr>
            <a:normAutofit/>
          </a:bodyPr>
          <a:lstStyle/>
          <a:p>
            <a:endParaRPr lang="es-MX" dirty="0"/>
          </a:p>
          <a:p>
            <a:pPr marL="0" indent="0">
              <a:buNone/>
            </a:pPr>
            <a:r>
              <a:rPr lang="es-MX" dirty="0"/>
              <a:t/>
            </a:r>
            <a:br>
              <a:rPr lang="es-MX" dirty="0"/>
            </a:br>
            <a:endParaRPr lang="es-MX" dirty="0"/>
          </a:p>
          <a:p>
            <a:endParaRPr lang="es-MX" sz="1700" dirty="0"/>
          </a:p>
          <a:p>
            <a:pPr marL="0" indent="0">
              <a:buNone/>
            </a:pPr>
            <a:r>
              <a:rPr lang="es-MX" sz="1700" dirty="0"/>
              <a:t/>
            </a:r>
            <a:br>
              <a:rPr lang="es-MX" sz="1700" dirty="0"/>
            </a:br>
            <a:endParaRPr lang="es-MX" sz="1700" dirty="0"/>
          </a:p>
          <a:p>
            <a:r>
              <a:rPr lang="es-MX" sz="1700" dirty="0"/>
              <a:t>En lengua latina compendiados en columnas los más importantes medicamentos homeopáticos, así</a:t>
            </a:r>
            <a:r>
              <a:rPr lang="es-MX" sz="1700" dirty="0" smtClean="0"/>
              <a:t>:</a:t>
            </a:r>
            <a:r>
              <a:rPr lang="es-MX" sz="1700" dirty="0"/>
              <a:t/>
            </a:r>
            <a:br>
              <a:rPr lang="es-MX" sz="1700" dirty="0"/>
            </a:br>
            <a:endParaRPr lang="es-MX" sz="1700" dirty="0"/>
          </a:p>
          <a:p>
            <a:r>
              <a:rPr lang="es-MX" sz="1700" dirty="0"/>
              <a:t>Nombre del medicamento.</a:t>
            </a:r>
          </a:p>
          <a:p>
            <a:r>
              <a:rPr lang="es-MX" sz="1700" dirty="0"/>
              <a:t>Planta original. Origen; composición </a:t>
            </a:r>
            <a:r>
              <a:rPr lang="es-MX" sz="1700" dirty="0" err="1"/>
              <a:t>quimica</a:t>
            </a:r>
            <a:r>
              <a:rPr lang="es-MX" sz="1700" dirty="0"/>
              <a:t>.</a:t>
            </a:r>
          </a:p>
          <a:p>
            <a:r>
              <a:rPr lang="es-MX" sz="1700" dirty="0"/>
              <a:t>Parte usada, preparación del medicamento.</a:t>
            </a:r>
          </a:p>
          <a:p>
            <a:r>
              <a:rPr lang="es-MX" sz="1700" dirty="0"/>
              <a:t>Cantidad del medicamento que contiene la forma </a:t>
            </a:r>
            <a:r>
              <a:rPr lang="es-MX" sz="1700" dirty="0" smtClean="0"/>
              <a:t>medicamentosa</a:t>
            </a:r>
            <a:r>
              <a:rPr lang="es-MX" sz="1700" dirty="0"/>
              <a:t/>
            </a:r>
            <a:br>
              <a:rPr lang="es-MX" sz="1700" dirty="0"/>
            </a:br>
            <a:endParaRPr lang="es-MX" sz="1700" dirty="0"/>
          </a:p>
          <a:p>
            <a:r>
              <a:rPr lang="es-MX" sz="1700" dirty="0"/>
              <a:t>ANEXOS</a:t>
            </a:r>
          </a:p>
          <a:p>
            <a:r>
              <a:rPr lang="es-MX" sz="1700" dirty="0"/>
              <a:t>Índice alfabético de medicamentos homeopáticos y Sinónimos.</a:t>
            </a:r>
          </a:p>
          <a:p>
            <a:r>
              <a:rPr lang="es-MX" sz="1700" dirty="0"/>
              <a:t>Lista de limitaciones de formas liquidas (las que deben considerarse tóxicas).</a:t>
            </a:r>
          </a:p>
          <a:p>
            <a:r>
              <a:rPr lang="es-MX" sz="1700" dirty="0"/>
              <a:t>Lista de limitaciones de trituraciones (las que deben considerarse tóxicas).</a:t>
            </a:r>
          </a:p>
          <a:p>
            <a:r>
              <a:rPr lang="es-MX" sz="1700" dirty="0"/>
              <a:t>Abreviaturas.</a:t>
            </a:r>
          </a:p>
          <a:p>
            <a:endParaRPr lang="es-MX" dirty="0"/>
          </a:p>
        </p:txBody>
      </p:sp>
    </p:spTree>
    <p:extLst>
      <p:ext uri="{BB962C8B-B14F-4D97-AF65-F5344CB8AC3E}">
        <p14:creationId xmlns:p14="http://schemas.microsoft.com/office/powerpoint/2010/main" val="2941610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MX" dirty="0"/>
              <a:t/>
            </a:r>
            <a:br>
              <a:rPr lang="es-MX" dirty="0"/>
            </a:br>
            <a:r>
              <a:rPr lang="es-MX" dirty="0"/>
              <a:t/>
            </a:r>
            <a:br>
              <a:rPr lang="es-MX" dirty="0"/>
            </a:br>
            <a:r>
              <a:rPr lang="es-MX" b="1" dirty="0"/>
              <a:t>FARMACOPEA DE LOS ESTADOS UNIDOS F.E.U. DE 1942</a:t>
            </a:r>
            <a:endParaRPr lang="es-MX" dirty="0">
              <a:effectLst/>
            </a:endParaRPr>
          </a:p>
        </p:txBody>
      </p:sp>
      <p:sp>
        <p:nvSpPr>
          <p:cNvPr id="3" name="Marcador de contenido 2"/>
          <p:cNvSpPr>
            <a:spLocks noGrp="1"/>
          </p:cNvSpPr>
          <p:nvPr>
            <p:ph idx="1"/>
          </p:nvPr>
        </p:nvSpPr>
        <p:spPr/>
        <p:txBody>
          <a:bodyPr>
            <a:normAutofit/>
          </a:bodyPr>
          <a:lstStyle/>
          <a:p>
            <a:endParaRPr lang="es-MX" dirty="0" smtClean="0"/>
          </a:p>
          <a:p>
            <a:endParaRPr lang="es-MX" dirty="0"/>
          </a:p>
          <a:p>
            <a:r>
              <a:rPr lang="es-MX" b="1" dirty="0"/>
              <a:t>PRIMERA </a:t>
            </a:r>
            <a:r>
              <a:rPr lang="es-MX" b="1" dirty="0" smtClean="0"/>
              <a:t>PARTE</a:t>
            </a:r>
            <a:r>
              <a:rPr lang="es-MX" dirty="0"/>
              <a:t/>
            </a:r>
            <a:br>
              <a:rPr lang="es-MX" dirty="0"/>
            </a:br>
            <a:endParaRPr lang="es-MX" dirty="0"/>
          </a:p>
          <a:p>
            <a:r>
              <a:rPr lang="es-MX" dirty="0"/>
              <a:t>Farmacia general (condiciones)</a:t>
            </a:r>
          </a:p>
          <a:p>
            <a:r>
              <a:rPr lang="es-MX" dirty="0"/>
              <a:t>Unidad y fuerza medicamentosa.</a:t>
            </a:r>
          </a:p>
          <a:p>
            <a:r>
              <a:rPr lang="es-MX" dirty="0"/>
              <a:t>Pesos y medidas.</a:t>
            </a:r>
          </a:p>
          <a:p>
            <a:r>
              <a:rPr lang="es-MX" dirty="0"/>
              <a:t>Nomenclatura (reglas de la nomenclatura y símbolos).</a:t>
            </a:r>
          </a:p>
          <a:p>
            <a:r>
              <a:rPr lang="es-MX" dirty="0"/>
              <a:t>vehículos y solventes (agua, alcohol, lactosa, glóbulos, tabletas).</a:t>
            </a:r>
          </a:p>
          <a:p>
            <a:r>
              <a:rPr lang="es-MX" dirty="0"/>
              <a:t>Drogas vegetales; recolección (condiciones).</a:t>
            </a:r>
          </a:p>
          <a:p>
            <a:endParaRPr lang="es-MX" dirty="0"/>
          </a:p>
        </p:txBody>
      </p:sp>
    </p:spTree>
    <p:extLst>
      <p:ext uri="{BB962C8B-B14F-4D97-AF65-F5344CB8AC3E}">
        <p14:creationId xmlns:p14="http://schemas.microsoft.com/office/powerpoint/2010/main" val="39202194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77334" y="1752601"/>
            <a:ext cx="8573346" cy="4288762"/>
          </a:xfrm>
        </p:spPr>
        <p:txBody>
          <a:bodyPr>
            <a:normAutofit/>
          </a:bodyPr>
          <a:lstStyle/>
          <a:p>
            <a:pPr marL="0" indent="0">
              <a:buNone/>
            </a:pPr>
            <a:endParaRPr lang="es-MX" sz="2000" dirty="0"/>
          </a:p>
          <a:p>
            <a:r>
              <a:rPr lang="es-MX" sz="2000" dirty="0"/>
              <a:t>Preparación de las drogas </a:t>
            </a:r>
          </a:p>
          <a:p>
            <a:r>
              <a:rPr lang="es-MX" sz="2000" dirty="0"/>
              <a:t>Tratamiento general (trabajos preliminares)</a:t>
            </a:r>
          </a:p>
          <a:p>
            <a:r>
              <a:rPr lang="es-MX" sz="2000" dirty="0"/>
              <a:t>Tinturas madres- formas de preparación</a:t>
            </a:r>
          </a:p>
          <a:p>
            <a:r>
              <a:rPr lang="es-MX" sz="2000" dirty="0"/>
              <a:t>Diluciones</a:t>
            </a:r>
          </a:p>
          <a:p>
            <a:r>
              <a:rPr lang="es-MX" sz="2000" dirty="0"/>
              <a:t>Trituraciones</a:t>
            </a:r>
          </a:p>
          <a:p>
            <a:r>
              <a:rPr lang="es-MX" sz="2000" dirty="0"/>
              <a:t>Medicación- diluciones.</a:t>
            </a:r>
          </a:p>
          <a:p>
            <a:r>
              <a:rPr lang="es-MX" sz="2000" dirty="0"/>
              <a:t>Prescripciones</a:t>
            </a:r>
          </a:p>
          <a:p>
            <a:endParaRPr lang="es-MX" dirty="0"/>
          </a:p>
        </p:txBody>
      </p:sp>
    </p:spTree>
    <p:extLst>
      <p:ext uri="{BB962C8B-B14F-4D97-AF65-F5344CB8AC3E}">
        <p14:creationId xmlns:p14="http://schemas.microsoft.com/office/powerpoint/2010/main" val="20915405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b="1" dirty="0"/>
              <a:t>SEGUNDA PARTE</a:t>
            </a:r>
            <a:r>
              <a:rPr lang="es-MX" dirty="0"/>
              <a:t/>
            </a:r>
            <a:br>
              <a:rPr lang="es-MX" dirty="0"/>
            </a:br>
            <a:endParaRPr lang="es-MX" dirty="0"/>
          </a:p>
        </p:txBody>
      </p:sp>
      <p:sp>
        <p:nvSpPr>
          <p:cNvPr id="3" name="Marcador de contenido 2"/>
          <p:cNvSpPr>
            <a:spLocks noGrp="1"/>
          </p:cNvSpPr>
          <p:nvPr>
            <p:ph idx="1"/>
          </p:nvPr>
        </p:nvSpPr>
        <p:spPr>
          <a:xfrm>
            <a:off x="677334" y="1584961"/>
            <a:ext cx="8596668" cy="4456402"/>
          </a:xfrm>
        </p:spPr>
        <p:txBody>
          <a:bodyPr>
            <a:normAutofit fontScale="77500" lnSpcReduction="20000"/>
          </a:bodyPr>
          <a:lstStyle/>
          <a:p>
            <a:pPr marL="0" indent="0">
              <a:buNone/>
            </a:pPr>
            <a:r>
              <a:rPr lang="es-MX" sz="2000" dirty="0"/>
              <a:t/>
            </a:r>
            <a:br>
              <a:rPr lang="es-MX" sz="2000" dirty="0"/>
            </a:br>
            <a:endParaRPr lang="es-MX" sz="2000" dirty="0"/>
          </a:p>
          <a:p>
            <a:r>
              <a:rPr lang="es-MX" sz="2000" dirty="0"/>
              <a:t>Farmacia especial</a:t>
            </a:r>
          </a:p>
          <a:p>
            <a:r>
              <a:rPr lang="es-MX" sz="2000" dirty="0"/>
              <a:t>Los medicamentos por orden alfabético, con las condiciones siguientes:</a:t>
            </a:r>
          </a:p>
          <a:p>
            <a:r>
              <a:rPr lang="es-MX" sz="2000" dirty="0"/>
              <a:t>*Nombre</a:t>
            </a:r>
          </a:p>
          <a:p>
            <a:r>
              <a:rPr lang="es-MX" sz="2000" dirty="0"/>
              <a:t>*Familia</a:t>
            </a:r>
          </a:p>
          <a:p>
            <a:r>
              <a:rPr lang="es-MX" sz="2000" dirty="0"/>
              <a:t>*Sinonimia (</a:t>
            </a:r>
            <a:r>
              <a:rPr lang="es-MX" sz="2000" dirty="0" err="1"/>
              <a:t>sinonimos</a:t>
            </a:r>
            <a:r>
              <a:rPr lang="es-MX" sz="2000" dirty="0"/>
              <a:t>)</a:t>
            </a:r>
          </a:p>
          <a:p>
            <a:r>
              <a:rPr lang="es-MX" sz="2000" dirty="0"/>
              <a:t>*Descripción</a:t>
            </a:r>
          </a:p>
          <a:p>
            <a:r>
              <a:rPr lang="es-MX" sz="2000" dirty="0"/>
              <a:t>*Dispersión (manera de disolverse el medicamento en el alcohol)</a:t>
            </a:r>
          </a:p>
          <a:p>
            <a:r>
              <a:rPr lang="es-MX" sz="2000" dirty="0"/>
              <a:t>*Historia</a:t>
            </a:r>
          </a:p>
          <a:p>
            <a:r>
              <a:rPr lang="es-MX" sz="2000" dirty="0"/>
              <a:t>*Parte usada</a:t>
            </a:r>
          </a:p>
          <a:p>
            <a:r>
              <a:rPr lang="es-MX" sz="2000" dirty="0"/>
              <a:t>*Preparación de TM; fuerza medicamentosa.</a:t>
            </a:r>
          </a:p>
          <a:p>
            <a:r>
              <a:rPr lang="es-MX" sz="2000" dirty="0"/>
              <a:t>*Diluciones</a:t>
            </a:r>
          </a:p>
          <a:p>
            <a:r>
              <a:rPr lang="es-MX" sz="2000" dirty="0"/>
              <a:t>*Diluciones medicinales más bajas.</a:t>
            </a:r>
          </a:p>
          <a:p>
            <a:endParaRPr lang="es-MX" dirty="0"/>
          </a:p>
        </p:txBody>
      </p:sp>
    </p:spTree>
    <p:extLst>
      <p:ext uri="{BB962C8B-B14F-4D97-AF65-F5344CB8AC3E}">
        <p14:creationId xmlns:p14="http://schemas.microsoft.com/office/powerpoint/2010/main" val="40743421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b="1" dirty="0"/>
              <a:t>TERCERA PARTE</a:t>
            </a:r>
            <a:r>
              <a:rPr lang="es-MX" dirty="0"/>
              <a:t/>
            </a:r>
            <a:br>
              <a:rPr lang="es-MX" dirty="0"/>
            </a:br>
            <a:endParaRPr lang="es-MX" dirty="0"/>
          </a:p>
        </p:txBody>
      </p:sp>
      <p:sp>
        <p:nvSpPr>
          <p:cNvPr id="3" name="Marcador de contenido 2"/>
          <p:cNvSpPr>
            <a:spLocks noGrp="1"/>
          </p:cNvSpPr>
          <p:nvPr>
            <p:ph idx="1"/>
          </p:nvPr>
        </p:nvSpPr>
        <p:spPr/>
        <p:txBody>
          <a:bodyPr/>
          <a:lstStyle/>
          <a:p>
            <a:r>
              <a:rPr lang="es-MX" dirty="0"/>
              <a:t>Signos y símbolos usados en Farmacia</a:t>
            </a:r>
          </a:p>
          <a:p>
            <a:r>
              <a:rPr lang="es-MX" dirty="0"/>
              <a:t>Tabla de equivalencias de pesos y medidas, sistema métrico decimal</a:t>
            </a:r>
          </a:p>
          <a:p>
            <a:r>
              <a:rPr lang="es-MX" dirty="0"/>
              <a:t>Tabla de grado alcohólico aproximado de las T: M:</a:t>
            </a:r>
          </a:p>
          <a:p>
            <a:r>
              <a:rPr lang="es-MX" dirty="0"/>
              <a:t>Fórmulas químicas de las drogas mencionadas</a:t>
            </a:r>
          </a:p>
          <a:p>
            <a:r>
              <a:rPr lang="es-MX" dirty="0"/>
              <a:t>Nombre y forma de pronunciar de las mismas.</a:t>
            </a:r>
          </a:p>
          <a:p>
            <a:endParaRPr lang="es-MX" dirty="0"/>
          </a:p>
        </p:txBody>
      </p:sp>
    </p:spTree>
    <p:extLst>
      <p:ext uri="{BB962C8B-B14F-4D97-AF65-F5344CB8AC3E}">
        <p14:creationId xmlns:p14="http://schemas.microsoft.com/office/powerpoint/2010/main" val="14946964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pPr marL="0" indent="0">
              <a:buNone/>
            </a:pPr>
            <a:r>
              <a:rPr lang="es-MX" dirty="0"/>
              <a:t/>
            </a:r>
            <a:br>
              <a:rPr lang="es-MX" dirty="0"/>
            </a:br>
            <a:endParaRPr lang="es-MX" dirty="0"/>
          </a:p>
          <a:p>
            <a:r>
              <a:rPr lang="es-MX" dirty="0"/>
              <a:t>Medicamentos homeopáticos (generalidades)</a:t>
            </a:r>
          </a:p>
          <a:p>
            <a:r>
              <a:rPr lang="es-MX" dirty="0"/>
              <a:t>Vehículos (condiciones)</a:t>
            </a:r>
          </a:p>
          <a:p>
            <a:r>
              <a:rPr lang="es-MX" dirty="0"/>
              <a:t>Nomenclatura (reglas y símbolos).</a:t>
            </a:r>
          </a:p>
          <a:p>
            <a:r>
              <a:rPr lang="es-MX" dirty="0"/>
              <a:t>Formas farmacéuticas (consideraciones generales sobre el material y las manipulaciones).</a:t>
            </a:r>
          </a:p>
          <a:p>
            <a:endParaRPr lang="es-MX" dirty="0"/>
          </a:p>
        </p:txBody>
      </p:sp>
      <p:sp>
        <p:nvSpPr>
          <p:cNvPr id="4" name="Título 3"/>
          <p:cNvSpPr>
            <a:spLocks noGrp="1"/>
          </p:cNvSpPr>
          <p:nvPr>
            <p:ph type="title"/>
          </p:nvPr>
        </p:nvSpPr>
        <p:spPr/>
        <p:txBody>
          <a:bodyPr>
            <a:normAutofit fontScale="90000"/>
          </a:bodyPr>
          <a:lstStyle/>
          <a:p>
            <a:r>
              <a:rPr lang="es-MX" dirty="0" smtClean="0"/>
              <a:t>FARMACOPEA  FRANCESA:</a:t>
            </a:r>
            <a:r>
              <a:rPr lang="es-MX" dirty="0"/>
              <a:t/>
            </a:r>
            <a:br>
              <a:rPr lang="es-MX" dirty="0"/>
            </a:br>
            <a:r>
              <a:rPr lang="es-MX" dirty="0"/>
              <a:t/>
            </a:r>
            <a:br>
              <a:rPr lang="es-MX" dirty="0"/>
            </a:br>
            <a:endParaRPr lang="es-MX" dirty="0"/>
          </a:p>
        </p:txBody>
      </p:sp>
    </p:spTree>
    <p:extLst>
      <p:ext uri="{BB962C8B-B14F-4D97-AF65-F5344CB8AC3E}">
        <p14:creationId xmlns:p14="http://schemas.microsoft.com/office/powerpoint/2010/main" val="24466991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77334" y="1752601"/>
            <a:ext cx="8817186" cy="4288762"/>
          </a:xfrm>
        </p:spPr>
        <p:txBody>
          <a:bodyPr/>
          <a:lstStyle/>
          <a:p>
            <a:pPr marL="0" indent="0">
              <a:buNone/>
            </a:pPr>
            <a:r>
              <a:rPr lang="es-MX" dirty="0"/>
              <a:t/>
            </a:r>
            <a:br>
              <a:rPr lang="es-MX" dirty="0"/>
            </a:br>
            <a:endParaRPr lang="es-MX" dirty="0"/>
          </a:p>
          <a:p>
            <a:r>
              <a:rPr lang="es-MX" dirty="0"/>
              <a:t>I) Tinturas madres (preparación).</a:t>
            </a:r>
          </a:p>
          <a:p>
            <a:r>
              <a:rPr lang="es-MX" dirty="0"/>
              <a:t>Tinturas madres (ensayo).</a:t>
            </a:r>
          </a:p>
          <a:p>
            <a:r>
              <a:rPr lang="es-MX" dirty="0"/>
              <a:t>Tinturas madres (de productos animales).</a:t>
            </a:r>
          </a:p>
          <a:p>
            <a:r>
              <a:rPr lang="es-MX" dirty="0"/>
              <a:t>Extractos fisiológicos (productos opoterápicos).</a:t>
            </a:r>
          </a:p>
          <a:p>
            <a:r>
              <a:rPr lang="es-MX" dirty="0" err="1"/>
              <a:t>Nosodes</a:t>
            </a:r>
            <a:r>
              <a:rPr lang="es-MX" dirty="0"/>
              <a:t> (preparación).</a:t>
            </a:r>
          </a:p>
          <a:p>
            <a:r>
              <a:rPr lang="es-MX" dirty="0"/>
              <a:t>Ensayo de </a:t>
            </a:r>
            <a:r>
              <a:rPr lang="es-MX" dirty="0" err="1"/>
              <a:t>Nosodes</a:t>
            </a:r>
            <a:r>
              <a:rPr lang="es-MX" dirty="0"/>
              <a:t>.</a:t>
            </a:r>
          </a:p>
          <a:p>
            <a:r>
              <a:rPr lang="es-MX" dirty="0"/>
              <a:t>Preparación de origen mineral (preparación).</a:t>
            </a:r>
          </a:p>
          <a:p>
            <a:endParaRPr lang="es-MX" dirty="0"/>
          </a:p>
        </p:txBody>
      </p:sp>
    </p:spTree>
    <p:extLst>
      <p:ext uri="{BB962C8B-B14F-4D97-AF65-F5344CB8AC3E}">
        <p14:creationId xmlns:p14="http://schemas.microsoft.com/office/powerpoint/2010/main" val="26792773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pPr marL="0" indent="0">
              <a:buNone/>
            </a:pPr>
            <a:r>
              <a:rPr lang="es-MX" dirty="0"/>
              <a:t/>
            </a:r>
            <a:br>
              <a:rPr lang="es-MX" dirty="0"/>
            </a:br>
            <a:endParaRPr lang="es-MX" dirty="0"/>
          </a:p>
          <a:p>
            <a:r>
              <a:rPr lang="es-MX" dirty="0"/>
              <a:t>II) Diluciones y trituraciones.</a:t>
            </a:r>
          </a:p>
          <a:p>
            <a:r>
              <a:rPr lang="es-MX" dirty="0"/>
              <a:t>Definición.</a:t>
            </a:r>
          </a:p>
          <a:p>
            <a:r>
              <a:rPr lang="es-MX" dirty="0"/>
              <a:t>Preparación.</a:t>
            </a:r>
          </a:p>
          <a:p>
            <a:r>
              <a:rPr lang="es-MX" dirty="0"/>
              <a:t>Preparación de trituraciones.</a:t>
            </a:r>
          </a:p>
          <a:p>
            <a:r>
              <a:rPr lang="es-MX" dirty="0"/>
              <a:t>Preparación de diluciones.</a:t>
            </a:r>
          </a:p>
          <a:p>
            <a:endParaRPr lang="es-MX" dirty="0"/>
          </a:p>
        </p:txBody>
      </p:sp>
    </p:spTree>
    <p:extLst>
      <p:ext uri="{BB962C8B-B14F-4D97-AF65-F5344CB8AC3E}">
        <p14:creationId xmlns:p14="http://schemas.microsoft.com/office/powerpoint/2010/main" val="25410789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77334" y="1478281"/>
            <a:ext cx="8603826" cy="4563082"/>
          </a:xfrm>
        </p:spPr>
        <p:txBody>
          <a:bodyPr>
            <a:normAutofit fontScale="92500" lnSpcReduction="20000"/>
          </a:bodyPr>
          <a:lstStyle/>
          <a:p>
            <a:r>
              <a:rPr lang="es-MX" dirty="0"/>
              <a:t>DISPENSACIÓN:</a:t>
            </a:r>
          </a:p>
          <a:p>
            <a:r>
              <a:rPr lang="es-MX" dirty="0"/>
              <a:t>Tinturas madres y diluciones</a:t>
            </a:r>
          </a:p>
          <a:p>
            <a:r>
              <a:rPr lang="es-MX" dirty="0"/>
              <a:t>Gránulos y glóbulos</a:t>
            </a:r>
          </a:p>
          <a:p>
            <a:r>
              <a:rPr lang="es-MX" dirty="0"/>
              <a:t>Comprimidos.</a:t>
            </a:r>
          </a:p>
          <a:p>
            <a:r>
              <a:rPr lang="es-MX" dirty="0"/>
              <a:t>Trituraciones.</a:t>
            </a:r>
          </a:p>
          <a:p>
            <a:r>
              <a:rPr lang="es-MX" dirty="0"/>
              <a:t/>
            </a:r>
            <a:br>
              <a:rPr lang="es-MX" dirty="0"/>
            </a:br>
            <a:endParaRPr lang="es-MX" dirty="0"/>
          </a:p>
          <a:p>
            <a:r>
              <a:rPr lang="es-MX" dirty="0"/>
              <a:t>  PREPARACION DE LAS DROGAS:</a:t>
            </a:r>
          </a:p>
          <a:p>
            <a:r>
              <a:rPr lang="es-MX" dirty="0"/>
              <a:t>Tratamiento general (trabajos preliminares).</a:t>
            </a:r>
          </a:p>
          <a:p>
            <a:r>
              <a:rPr lang="es-MX" dirty="0"/>
              <a:t>Tinturas madres –forma de preparación.</a:t>
            </a:r>
          </a:p>
          <a:p>
            <a:r>
              <a:rPr lang="es-MX" dirty="0"/>
              <a:t>Diluciones.</a:t>
            </a:r>
          </a:p>
          <a:p>
            <a:r>
              <a:rPr lang="es-MX" dirty="0"/>
              <a:t>Trituraciones.</a:t>
            </a:r>
          </a:p>
          <a:p>
            <a:r>
              <a:rPr lang="es-MX" dirty="0"/>
              <a:t>Medicación – diluciones.</a:t>
            </a:r>
          </a:p>
          <a:p>
            <a:r>
              <a:rPr lang="es-MX" dirty="0"/>
              <a:t>Prescripciones (forma de prescribir). </a:t>
            </a:r>
          </a:p>
          <a:p>
            <a:endParaRPr lang="es-MX" dirty="0"/>
          </a:p>
        </p:txBody>
      </p:sp>
    </p:spTree>
    <p:extLst>
      <p:ext uri="{BB962C8B-B14F-4D97-AF65-F5344CB8AC3E}">
        <p14:creationId xmlns:p14="http://schemas.microsoft.com/office/powerpoint/2010/main" val="2809085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MX" dirty="0"/>
              <a:t/>
            </a:r>
            <a:br>
              <a:rPr lang="es-MX" dirty="0"/>
            </a:br>
            <a:r>
              <a:rPr lang="es-MX" dirty="0"/>
              <a:t/>
            </a:r>
            <a:br>
              <a:rPr lang="es-MX" dirty="0"/>
            </a:br>
            <a:r>
              <a:rPr lang="es-MX" b="1" dirty="0"/>
              <a:t>FARMACOPEA HOLANDESA (F.H.)</a:t>
            </a:r>
            <a:r>
              <a:rPr lang="es-MX" dirty="0"/>
              <a:t/>
            </a:r>
            <a:br>
              <a:rPr lang="es-MX" dirty="0"/>
            </a:br>
            <a:endParaRPr lang="es-MX" dirty="0"/>
          </a:p>
        </p:txBody>
      </p:sp>
      <p:sp>
        <p:nvSpPr>
          <p:cNvPr id="3" name="Marcador de contenido 2"/>
          <p:cNvSpPr>
            <a:spLocks noGrp="1"/>
          </p:cNvSpPr>
          <p:nvPr>
            <p:ph idx="1"/>
          </p:nvPr>
        </p:nvSpPr>
        <p:spPr/>
        <p:txBody>
          <a:bodyPr/>
          <a:lstStyle/>
          <a:p>
            <a:pPr marL="0" indent="0">
              <a:buNone/>
            </a:pPr>
            <a:r>
              <a:rPr lang="es-MX" dirty="0"/>
              <a:t/>
            </a:r>
            <a:br>
              <a:rPr lang="es-MX" dirty="0"/>
            </a:br>
            <a:endParaRPr lang="es-MX" sz="2400" dirty="0"/>
          </a:p>
          <a:p>
            <a:r>
              <a:rPr lang="es-MX" sz="2400" dirty="0"/>
              <a:t>Poco difundida es importante por las normas precisas que contiene sobre la preparación de tinturas madres y que tienden a su normalización. </a:t>
            </a:r>
          </a:p>
          <a:p>
            <a:endParaRPr lang="es-MX" dirty="0"/>
          </a:p>
        </p:txBody>
      </p:sp>
    </p:spTree>
    <p:extLst>
      <p:ext uri="{BB962C8B-B14F-4D97-AF65-F5344CB8AC3E}">
        <p14:creationId xmlns:p14="http://schemas.microsoft.com/office/powerpoint/2010/main" val="33022758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ALGUNAS  DEFINICIONES:</a:t>
            </a:r>
            <a:endParaRPr lang="es-MX" dirty="0"/>
          </a:p>
        </p:txBody>
      </p:sp>
      <p:sp>
        <p:nvSpPr>
          <p:cNvPr id="3" name="Marcador de contenido 2"/>
          <p:cNvSpPr>
            <a:spLocks noGrp="1"/>
          </p:cNvSpPr>
          <p:nvPr>
            <p:ph idx="1"/>
          </p:nvPr>
        </p:nvSpPr>
        <p:spPr>
          <a:xfrm>
            <a:off x="677334" y="1630681"/>
            <a:ext cx="8596668" cy="4410682"/>
          </a:xfrm>
        </p:spPr>
        <p:txBody>
          <a:bodyPr/>
          <a:lstStyle/>
          <a:p>
            <a:pPr marL="0" indent="0">
              <a:buNone/>
            </a:pPr>
            <a:r>
              <a:rPr lang="es-MX" sz="2000" dirty="0"/>
              <a:t/>
            </a:r>
            <a:br>
              <a:rPr lang="es-MX" sz="2000" dirty="0"/>
            </a:br>
            <a:endParaRPr lang="es-MX" sz="2000" dirty="0"/>
          </a:p>
          <a:p>
            <a:r>
              <a:rPr lang="es-MX" sz="2000" dirty="0"/>
              <a:t>FARMACIA: TIENDA O LABORATORIO FARMACEUTICO._ ARMARIO PARA GUARDAR MEDICAMENTOS._ CIENCIA QUE ESTUDIA EL MODO DE PREPARAR LOS CUERPOS NATURALES PARA OBTENER LOS MEDICAMENTOS. </a:t>
            </a:r>
            <a:endParaRPr lang="es-MX" sz="2000" dirty="0" smtClean="0"/>
          </a:p>
          <a:p>
            <a:r>
              <a:rPr lang="es-MX" sz="2000" dirty="0"/>
              <a:t>FARMACOLOGÍA: CIENCIA QUE ESTUDIA LA ACCION Y PROPIEDADES DE LOS FARMACOS</a:t>
            </a:r>
            <a:r>
              <a:rPr lang="es-MX" sz="2000" dirty="0" smtClean="0"/>
              <a:t>.</a:t>
            </a:r>
          </a:p>
          <a:p>
            <a:r>
              <a:rPr lang="es-MX" sz="2000" dirty="0"/>
              <a:t>FARMACODINAMIA: ESTUDIO DE LA ACCION PATOGENESICA DE LOS MEDICAMENTOS HOMEOPATICOS EN LOS ORGANISMOS SANOS.</a:t>
            </a:r>
          </a:p>
          <a:p>
            <a:endParaRPr lang="es-MX" dirty="0">
              <a:effectLst/>
            </a:endParaRPr>
          </a:p>
        </p:txBody>
      </p:sp>
    </p:spTree>
    <p:extLst>
      <p:ext uri="{BB962C8B-B14F-4D97-AF65-F5344CB8AC3E}">
        <p14:creationId xmlns:p14="http://schemas.microsoft.com/office/powerpoint/2010/main" val="42088106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b="1" dirty="0"/>
              <a:t>FARMACOPEA INGLESA (F.I.)</a:t>
            </a:r>
            <a:r>
              <a:rPr lang="es-MX" dirty="0"/>
              <a:t/>
            </a:r>
            <a:br>
              <a:rPr lang="es-MX" dirty="0"/>
            </a:br>
            <a:endParaRPr lang="es-MX" dirty="0"/>
          </a:p>
        </p:txBody>
      </p:sp>
      <p:sp>
        <p:nvSpPr>
          <p:cNvPr id="3" name="Marcador de contenido 2"/>
          <p:cNvSpPr>
            <a:spLocks noGrp="1"/>
          </p:cNvSpPr>
          <p:nvPr>
            <p:ph idx="1"/>
          </p:nvPr>
        </p:nvSpPr>
        <p:spPr/>
        <p:txBody>
          <a:bodyPr/>
          <a:lstStyle/>
          <a:p>
            <a:pPr marL="0" indent="0">
              <a:buNone/>
            </a:pPr>
            <a:r>
              <a:rPr lang="es-MX" dirty="0"/>
              <a:t/>
            </a:r>
            <a:br>
              <a:rPr lang="es-MX" dirty="0"/>
            </a:br>
            <a:endParaRPr lang="es-MX" dirty="0"/>
          </a:p>
          <a:p>
            <a:r>
              <a:rPr lang="es-MX" sz="2400" dirty="0"/>
              <a:t>Es también antigua como la F. F. y el Dr. </a:t>
            </a:r>
            <a:r>
              <a:rPr lang="es-MX" sz="2400" dirty="0" err="1"/>
              <a:t>Lesser</a:t>
            </a:r>
            <a:r>
              <a:rPr lang="es-MX" sz="2400" dirty="0"/>
              <a:t> tuvo a su cargo la redacción de una nueva edición que parece no haber llegado a término. Fue la primera farmacopea que apartándose de las normas </a:t>
            </a:r>
            <a:r>
              <a:rPr lang="es-MX" sz="2400" dirty="0" err="1"/>
              <a:t>hahnemannianas</a:t>
            </a:r>
            <a:r>
              <a:rPr lang="es-MX" sz="2400" dirty="0"/>
              <a:t> de preparación de tinturas, tomó como unidad para su preparación la porción de la droga seca contenida en la planta en el lugar del zumo.</a:t>
            </a:r>
          </a:p>
          <a:p>
            <a:endParaRPr lang="es-MX" dirty="0"/>
          </a:p>
        </p:txBody>
      </p:sp>
    </p:spTree>
    <p:extLst>
      <p:ext uri="{BB962C8B-B14F-4D97-AF65-F5344CB8AC3E}">
        <p14:creationId xmlns:p14="http://schemas.microsoft.com/office/powerpoint/2010/main" val="19072807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77334" y="1082041"/>
            <a:ext cx="8558106" cy="4959322"/>
          </a:xfrm>
        </p:spPr>
        <p:txBody>
          <a:bodyPr>
            <a:normAutofit/>
          </a:bodyPr>
          <a:lstStyle/>
          <a:p>
            <a:pPr marL="0" indent="0">
              <a:buNone/>
            </a:pPr>
            <a:r>
              <a:rPr lang="es-MX" sz="2800" dirty="0"/>
              <a:t/>
            </a:r>
            <a:br>
              <a:rPr lang="es-MX" sz="2800" dirty="0"/>
            </a:br>
            <a:endParaRPr lang="es-MX" sz="2800" dirty="0"/>
          </a:p>
          <a:p>
            <a:r>
              <a:rPr lang="es-MX" sz="2800" dirty="0"/>
              <a:t>En las nuevas farmacopeas, respetando los fundamentos </a:t>
            </a:r>
            <a:r>
              <a:rPr lang="es-MX" sz="2800" dirty="0" err="1"/>
              <a:t>hahnemannianos</a:t>
            </a:r>
            <a:r>
              <a:rPr lang="es-MX" sz="2800" dirty="0"/>
              <a:t>, se van introduciendo los progresos y perfeccionamientos técnicos tal como lo hiciera </a:t>
            </a:r>
            <a:r>
              <a:rPr lang="es-MX" sz="2800" dirty="0" err="1"/>
              <a:t>Hahnemann</a:t>
            </a:r>
            <a:r>
              <a:rPr lang="es-MX" sz="2800" dirty="0"/>
              <a:t> quien, en las sucesivas ediciones del </a:t>
            </a:r>
            <a:r>
              <a:rPr lang="es-MX" sz="2800" dirty="0" err="1"/>
              <a:t>Organon</a:t>
            </a:r>
            <a:r>
              <a:rPr lang="es-MX" sz="2800" dirty="0"/>
              <a:t> fue introduciendo el resultado de sus observaciones y de los progresos científicos</a:t>
            </a:r>
            <a:r>
              <a:rPr lang="es-MX" dirty="0"/>
              <a:t>.</a:t>
            </a:r>
          </a:p>
          <a:p>
            <a:endParaRPr lang="es-MX" dirty="0"/>
          </a:p>
        </p:txBody>
      </p:sp>
    </p:spTree>
    <p:extLst>
      <p:ext uri="{BB962C8B-B14F-4D97-AF65-F5344CB8AC3E}">
        <p14:creationId xmlns:p14="http://schemas.microsoft.com/office/powerpoint/2010/main" val="37092515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ESTERILIZACION:</a:t>
            </a:r>
            <a:endParaRPr lang="es-MX" dirty="0"/>
          </a:p>
        </p:txBody>
      </p:sp>
      <p:sp>
        <p:nvSpPr>
          <p:cNvPr id="3" name="Marcador de contenido 2"/>
          <p:cNvSpPr>
            <a:spLocks noGrp="1"/>
          </p:cNvSpPr>
          <p:nvPr>
            <p:ph idx="1"/>
          </p:nvPr>
        </p:nvSpPr>
        <p:spPr/>
        <p:txBody>
          <a:bodyPr/>
          <a:lstStyle/>
          <a:p>
            <a:r>
              <a:rPr lang="es-MX" sz="2000" dirty="0"/>
              <a:t>Las operaciones de dilución homeopática son realizadas actualmente en laboratorios especializados, bajo la supervisión de un equipo de profesionales capacitados en esta técnica. Sin embargo, es importante saber que, para ser realmente eficaz, la dilución debe ser efectuada en un entorno estéril en el que no haya ningún rastro de gérmenes microbianos. Sin esta condición, la eficacia terapéutica del remedio elaborado estaría seriamente comprometida, y el medicamento sería totalmente ineficaz. Además, los frascos en los que se diluirán las tinturas madres también deben ser objeto de una esterilización apropiada para garantizar que todos los gérmenes eventualmente presentes sean destruidos.</a:t>
            </a:r>
          </a:p>
          <a:p>
            <a:endParaRPr lang="es-MX" dirty="0"/>
          </a:p>
        </p:txBody>
      </p:sp>
    </p:spTree>
    <p:extLst>
      <p:ext uri="{BB962C8B-B14F-4D97-AF65-F5344CB8AC3E}">
        <p14:creationId xmlns:p14="http://schemas.microsoft.com/office/powerpoint/2010/main" val="68228635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NOMENCLATURA:</a:t>
            </a:r>
            <a:endParaRPr lang="es-MX" dirty="0"/>
          </a:p>
        </p:txBody>
      </p:sp>
      <p:sp>
        <p:nvSpPr>
          <p:cNvPr id="3" name="Marcador de contenido 2"/>
          <p:cNvSpPr>
            <a:spLocks noGrp="1"/>
          </p:cNvSpPr>
          <p:nvPr>
            <p:ph idx="1"/>
          </p:nvPr>
        </p:nvSpPr>
        <p:spPr/>
        <p:txBody>
          <a:bodyPr/>
          <a:lstStyle/>
          <a:p>
            <a:r>
              <a:rPr lang="es-MX" sz="2400" dirty="0"/>
              <a:t>La nomenclatura de los medicamentos </a:t>
            </a:r>
            <a:r>
              <a:rPr lang="es-MX" sz="2400" dirty="0" err="1"/>
              <a:t>homeopaticos</a:t>
            </a:r>
            <a:r>
              <a:rPr lang="es-MX" sz="2400" dirty="0"/>
              <a:t> viene a ser la </a:t>
            </a:r>
            <a:r>
              <a:rPr lang="es-MX" sz="2400" dirty="0" err="1"/>
              <a:t>designacion</a:t>
            </a:r>
            <a:r>
              <a:rPr lang="es-MX" sz="2400" dirty="0"/>
              <a:t> de cada uno de ellos por un nombre que lo torne universalmente conocido. </a:t>
            </a:r>
            <a:r>
              <a:rPr lang="es-MX" sz="2400" dirty="0" err="1"/>
              <a:t>Hahnemann</a:t>
            </a:r>
            <a:r>
              <a:rPr lang="es-MX" sz="2400" dirty="0"/>
              <a:t> para ello adopto la lengua latina, usando el nombre latino de la substancia, un sustantivo </a:t>
            </a:r>
            <a:r>
              <a:rPr lang="es-MX" sz="2400" dirty="0" err="1"/>
              <a:t>generico</a:t>
            </a:r>
            <a:r>
              <a:rPr lang="es-MX" sz="2400" dirty="0"/>
              <a:t> seguido a uno o mas calificativos.</a:t>
            </a:r>
          </a:p>
          <a:p>
            <a:r>
              <a:rPr lang="es-MX" sz="2400" dirty="0" err="1"/>
              <a:t>Aconitum</a:t>
            </a:r>
            <a:r>
              <a:rPr lang="es-MX" sz="2400" dirty="0"/>
              <a:t> </a:t>
            </a:r>
            <a:r>
              <a:rPr lang="es-MX" sz="2400" dirty="0" err="1"/>
              <a:t>napellus</a:t>
            </a:r>
            <a:r>
              <a:rPr lang="es-MX" sz="2400" dirty="0"/>
              <a:t>, Actea </a:t>
            </a:r>
            <a:r>
              <a:rPr lang="es-MX" sz="2400" dirty="0" err="1"/>
              <a:t>racemosa</a:t>
            </a:r>
            <a:r>
              <a:rPr lang="es-MX" sz="2400" dirty="0"/>
              <a:t>, </a:t>
            </a:r>
            <a:r>
              <a:rPr lang="es-MX" sz="2400" dirty="0" err="1"/>
              <a:t>Solanum</a:t>
            </a:r>
            <a:r>
              <a:rPr lang="es-MX" sz="2400" dirty="0"/>
              <a:t> dulcamara, en los que el primer nombre indica el genero y el segundo nombre indica la especie, esto es en cuanto a los vegetales, pero </a:t>
            </a:r>
            <a:r>
              <a:rPr lang="es-MX" sz="2400" dirty="0" err="1"/>
              <a:t>tambien</a:t>
            </a:r>
            <a:r>
              <a:rPr lang="es-MX" sz="2400" dirty="0"/>
              <a:t> se sigue en el reino animal. </a:t>
            </a:r>
          </a:p>
          <a:p>
            <a:endParaRPr lang="es-MX" dirty="0"/>
          </a:p>
        </p:txBody>
      </p:sp>
    </p:spTree>
    <p:extLst>
      <p:ext uri="{BB962C8B-B14F-4D97-AF65-F5344CB8AC3E}">
        <p14:creationId xmlns:p14="http://schemas.microsoft.com/office/powerpoint/2010/main" val="297688657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lnSpcReduction="10000"/>
          </a:bodyPr>
          <a:lstStyle/>
          <a:p>
            <a:r>
              <a:rPr lang="es-MX" sz="2800" dirty="0"/>
              <a:t>En los minerales generalmente se invierte la regla como: </a:t>
            </a:r>
            <a:r>
              <a:rPr lang="es-MX" sz="2800" dirty="0" err="1"/>
              <a:t>Nitricum</a:t>
            </a:r>
            <a:r>
              <a:rPr lang="es-MX" sz="2800" dirty="0"/>
              <a:t> </a:t>
            </a:r>
            <a:r>
              <a:rPr lang="es-MX" sz="2800" dirty="0" err="1"/>
              <a:t>acidum</a:t>
            </a:r>
            <a:r>
              <a:rPr lang="es-MX" sz="2800" dirty="0"/>
              <a:t>, </a:t>
            </a:r>
            <a:r>
              <a:rPr lang="es-MX" sz="2800" dirty="0" err="1"/>
              <a:t>Sulfuricum</a:t>
            </a:r>
            <a:r>
              <a:rPr lang="es-MX" sz="2800" dirty="0"/>
              <a:t> </a:t>
            </a:r>
            <a:r>
              <a:rPr lang="es-MX" sz="2800" dirty="0" err="1"/>
              <a:t>acidum</a:t>
            </a:r>
            <a:r>
              <a:rPr lang="es-MX" sz="2800" dirty="0"/>
              <a:t>, </a:t>
            </a:r>
            <a:r>
              <a:rPr lang="es-MX" sz="2800" dirty="0" err="1"/>
              <a:t>Phosphoricum</a:t>
            </a:r>
            <a:r>
              <a:rPr lang="es-MX" sz="2800" dirty="0"/>
              <a:t> </a:t>
            </a:r>
            <a:r>
              <a:rPr lang="es-MX" sz="2800" dirty="0" err="1"/>
              <a:t>acidum</a:t>
            </a:r>
            <a:r>
              <a:rPr lang="es-MX" sz="2800" dirty="0"/>
              <a:t>, etc., hay otros minerales que se expresan solo con el sustantivo como: </a:t>
            </a:r>
            <a:r>
              <a:rPr lang="es-MX" sz="2800" dirty="0" err="1"/>
              <a:t>Phosphoro</a:t>
            </a:r>
            <a:r>
              <a:rPr lang="es-MX" sz="2800" dirty="0"/>
              <a:t>, </a:t>
            </a:r>
            <a:r>
              <a:rPr lang="es-MX" sz="2800" dirty="0" err="1"/>
              <a:t>Causticum</a:t>
            </a:r>
            <a:r>
              <a:rPr lang="es-MX" sz="2800" dirty="0"/>
              <a:t>, </a:t>
            </a:r>
            <a:r>
              <a:rPr lang="es-MX" sz="2800" dirty="0" err="1"/>
              <a:t>Sulphur</a:t>
            </a:r>
            <a:r>
              <a:rPr lang="es-MX" sz="2800" dirty="0"/>
              <a:t>.</a:t>
            </a:r>
          </a:p>
          <a:p>
            <a:r>
              <a:rPr lang="es-MX" sz="2800" dirty="0"/>
              <a:t>Entre los </a:t>
            </a:r>
            <a:r>
              <a:rPr lang="es-MX" sz="2800" dirty="0" err="1"/>
              <a:t>nosodes</a:t>
            </a:r>
            <a:r>
              <a:rPr lang="es-MX" sz="2800" dirty="0"/>
              <a:t> encontramos el nombre del producto </a:t>
            </a:r>
            <a:r>
              <a:rPr lang="es-MX" sz="2800" dirty="0" err="1"/>
              <a:t>patologico</a:t>
            </a:r>
            <a:r>
              <a:rPr lang="es-MX" sz="2800" dirty="0"/>
              <a:t> que los origino, pero </a:t>
            </a:r>
            <a:r>
              <a:rPr lang="es-MX" sz="2800" dirty="0" err="1"/>
              <a:t>tambien</a:t>
            </a:r>
            <a:r>
              <a:rPr lang="es-MX" sz="2800" dirty="0"/>
              <a:t> existen nombres entre ellos de aquel personaje que los creo como: </a:t>
            </a:r>
            <a:r>
              <a:rPr lang="es-MX" sz="2800" dirty="0" err="1"/>
              <a:t>Denys</a:t>
            </a:r>
            <a:r>
              <a:rPr lang="es-MX" sz="2800" dirty="0"/>
              <a:t>, </a:t>
            </a:r>
            <a:r>
              <a:rPr lang="es-MX" sz="2800" dirty="0" err="1"/>
              <a:t>Marmoreck</a:t>
            </a:r>
            <a:r>
              <a:rPr lang="es-MX" sz="2800" dirty="0"/>
              <a:t>.</a:t>
            </a:r>
          </a:p>
          <a:p>
            <a:endParaRPr lang="es-MX" dirty="0"/>
          </a:p>
        </p:txBody>
      </p:sp>
    </p:spTree>
    <p:extLst>
      <p:ext uri="{BB962C8B-B14F-4D97-AF65-F5344CB8AC3E}">
        <p14:creationId xmlns:p14="http://schemas.microsoft.com/office/powerpoint/2010/main" val="23613766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027854" y="1490029"/>
            <a:ext cx="8596668" cy="3880773"/>
          </a:xfrm>
        </p:spPr>
        <p:txBody>
          <a:bodyPr>
            <a:normAutofit/>
          </a:bodyPr>
          <a:lstStyle/>
          <a:p>
            <a:pPr marL="0" indent="0">
              <a:buNone/>
            </a:pPr>
            <a:r>
              <a:rPr lang="es-MX" sz="2800" dirty="0"/>
              <a:t/>
            </a:r>
            <a:br>
              <a:rPr lang="es-MX" sz="2800" dirty="0"/>
            </a:br>
            <a:endParaRPr lang="es-MX" sz="2800" dirty="0"/>
          </a:p>
          <a:p>
            <a:r>
              <a:rPr lang="es-MX" sz="2800" dirty="0"/>
              <a:t>FARMACOGNOSIA: CIENCIA FARMACEUTICA QUE SE OCUPA DEL CONOCIMIENTO DE LAS MATERIAS PRIMAS DE ORIGEN BIOLÓGICO QUE EL FARMACEUTICO O LA INDUSTRIA FARMACEUTICA EMPLEAN PARA LA PREPARACION DE MEDICAMENTOS.</a:t>
            </a:r>
            <a:endParaRPr lang="es-MX" sz="2800" dirty="0">
              <a:effectLst/>
            </a:endParaRPr>
          </a:p>
        </p:txBody>
      </p:sp>
    </p:spTree>
    <p:extLst>
      <p:ext uri="{BB962C8B-B14F-4D97-AF65-F5344CB8AC3E}">
        <p14:creationId xmlns:p14="http://schemas.microsoft.com/office/powerpoint/2010/main" val="37600189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839789"/>
            <a:ext cx="8596668" cy="1320800"/>
          </a:xfrm>
        </p:spPr>
        <p:txBody>
          <a:bodyPr/>
          <a:lstStyle/>
          <a:p>
            <a:r>
              <a:rPr lang="es-MX" b="1" dirty="0"/>
              <a:t>FARMACOPEAS:</a:t>
            </a:r>
            <a:r>
              <a:rPr lang="es-MX" dirty="0"/>
              <a:t/>
            </a:r>
            <a:br>
              <a:rPr lang="es-MX" dirty="0"/>
            </a:br>
            <a:endParaRPr lang="es-MX" dirty="0"/>
          </a:p>
        </p:txBody>
      </p:sp>
      <p:sp>
        <p:nvSpPr>
          <p:cNvPr id="3" name="Marcador de contenido 2"/>
          <p:cNvSpPr>
            <a:spLocks noGrp="1"/>
          </p:cNvSpPr>
          <p:nvPr>
            <p:ph idx="1"/>
          </p:nvPr>
        </p:nvSpPr>
        <p:spPr/>
        <p:txBody>
          <a:bodyPr/>
          <a:lstStyle/>
          <a:p>
            <a:r>
              <a:rPr lang="es-MX" sz="3200" dirty="0"/>
              <a:t>Son formularios oficiales conteniendo las preparaciones que puede expender el farmacéutico (son los llamados también Codex </a:t>
            </a:r>
            <a:r>
              <a:rPr lang="es-MX" sz="3200" dirty="0" err="1"/>
              <a:t>Medicamentarius</a:t>
            </a:r>
            <a:r>
              <a:rPr lang="es-MX" sz="3200" dirty="0"/>
              <a:t> )., reglas y principios de preparación y conservación de los medicamentos.</a:t>
            </a:r>
          </a:p>
          <a:p>
            <a:endParaRPr lang="es-MX" dirty="0"/>
          </a:p>
        </p:txBody>
      </p:sp>
    </p:spTree>
    <p:extLst>
      <p:ext uri="{BB962C8B-B14F-4D97-AF65-F5344CB8AC3E}">
        <p14:creationId xmlns:p14="http://schemas.microsoft.com/office/powerpoint/2010/main" val="13332727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Las farmacopeas contienen:</a:t>
            </a:r>
            <a:br>
              <a:rPr lang="es-MX" dirty="0"/>
            </a:br>
            <a:endParaRPr lang="es-MX" dirty="0"/>
          </a:p>
        </p:txBody>
      </p:sp>
      <p:sp>
        <p:nvSpPr>
          <p:cNvPr id="3" name="Marcador de contenido 2"/>
          <p:cNvSpPr>
            <a:spLocks noGrp="1"/>
          </p:cNvSpPr>
          <p:nvPr>
            <p:ph idx="1"/>
          </p:nvPr>
        </p:nvSpPr>
        <p:spPr>
          <a:xfrm>
            <a:off x="677334" y="609600"/>
            <a:ext cx="8596668" cy="5431763"/>
          </a:xfrm>
        </p:spPr>
        <p:txBody>
          <a:bodyPr>
            <a:normAutofit/>
          </a:bodyPr>
          <a:lstStyle/>
          <a:p>
            <a:endParaRPr lang="es-MX" dirty="0" smtClean="0"/>
          </a:p>
          <a:p>
            <a:pPr marL="0" indent="0">
              <a:buNone/>
            </a:pPr>
            <a:r>
              <a:rPr lang="es-MX" sz="2400" dirty="0"/>
              <a:t/>
            </a:r>
            <a:br>
              <a:rPr lang="es-MX" sz="2400" dirty="0"/>
            </a:br>
            <a:endParaRPr lang="es-MX" sz="2400" dirty="0"/>
          </a:p>
          <a:p>
            <a:r>
              <a:rPr lang="es-MX" sz="2400" dirty="0"/>
              <a:t>1.- Generalidades con descripción de : utensilios de trabajo; vehículos; trabajos preliminares; y reglas generales de preparación de los medicamentos.</a:t>
            </a:r>
          </a:p>
          <a:p>
            <a:r>
              <a:rPr lang="es-MX" sz="2400" dirty="0"/>
              <a:t>2.- Parte especial donde en orden alfabético se encuentra cada droga con su nomenclatura, descripción forma de obtención de la tintura y sus dinamizaciones, reacciones de identificación</a:t>
            </a:r>
          </a:p>
          <a:p>
            <a:endParaRPr lang="es-MX" dirty="0"/>
          </a:p>
        </p:txBody>
      </p:sp>
    </p:spTree>
    <p:extLst>
      <p:ext uri="{BB962C8B-B14F-4D97-AF65-F5344CB8AC3E}">
        <p14:creationId xmlns:p14="http://schemas.microsoft.com/office/powerpoint/2010/main" val="10144938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MX" b="1" dirty="0"/>
              <a:t>FARMACOPEA ALEMANA DE WILMAR SCHWABE (FWS DE 1931)</a:t>
            </a:r>
            <a:r>
              <a:rPr lang="es-MX" dirty="0"/>
              <a:t/>
            </a:r>
            <a:br>
              <a:rPr lang="es-MX" dirty="0"/>
            </a:br>
            <a:endParaRPr lang="es-MX" dirty="0"/>
          </a:p>
        </p:txBody>
      </p:sp>
      <p:sp>
        <p:nvSpPr>
          <p:cNvPr id="3" name="Marcador de contenido 2"/>
          <p:cNvSpPr>
            <a:spLocks noGrp="1"/>
          </p:cNvSpPr>
          <p:nvPr>
            <p:ph idx="1"/>
          </p:nvPr>
        </p:nvSpPr>
        <p:spPr/>
        <p:txBody>
          <a:bodyPr/>
          <a:lstStyle/>
          <a:p>
            <a:pPr marL="0" indent="0">
              <a:buNone/>
            </a:pPr>
            <a:r>
              <a:rPr lang="es-MX" dirty="0"/>
              <a:t/>
            </a:r>
            <a:br>
              <a:rPr lang="es-MX" dirty="0"/>
            </a:br>
            <a:endParaRPr lang="es-MX" sz="2800" dirty="0"/>
          </a:p>
          <a:p>
            <a:r>
              <a:rPr lang="es-MX" sz="2800" dirty="0"/>
              <a:t>Es oficial de Alemania (donde existe también otras) y ha sido propuesta como farmacopea internacional en un congreso homeopático y contiene los siguientes títulos: prefacio, farmacia homeopática (nociones generales).</a:t>
            </a:r>
          </a:p>
          <a:p>
            <a:endParaRPr lang="es-MX" dirty="0"/>
          </a:p>
        </p:txBody>
      </p:sp>
    </p:spTree>
    <p:extLst>
      <p:ext uri="{BB962C8B-B14F-4D97-AF65-F5344CB8AC3E}">
        <p14:creationId xmlns:p14="http://schemas.microsoft.com/office/powerpoint/2010/main" val="6974671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MX" dirty="0" smtClean="0"/>
              <a:t>PRIMERA  PARTE:</a:t>
            </a:r>
            <a:r>
              <a:rPr lang="es-MX" dirty="0"/>
              <a:t/>
            </a:r>
            <a:br>
              <a:rPr lang="es-MX" dirty="0"/>
            </a:br>
            <a:r>
              <a:rPr lang="es-MX" dirty="0"/>
              <a:t/>
            </a:r>
            <a:br>
              <a:rPr lang="es-MX" dirty="0"/>
            </a:br>
            <a:r>
              <a:rPr lang="es-MX" dirty="0"/>
              <a:t/>
            </a:r>
            <a:br>
              <a:rPr lang="es-MX" dirty="0"/>
            </a:br>
            <a:endParaRPr lang="es-MX" dirty="0"/>
          </a:p>
        </p:txBody>
      </p:sp>
      <p:sp>
        <p:nvSpPr>
          <p:cNvPr id="3" name="Marcador de contenido 2"/>
          <p:cNvSpPr>
            <a:spLocks noGrp="1"/>
          </p:cNvSpPr>
          <p:nvPr>
            <p:ph idx="1"/>
          </p:nvPr>
        </p:nvSpPr>
        <p:spPr>
          <a:xfrm>
            <a:off x="677334" y="1783081"/>
            <a:ext cx="8596668" cy="4258282"/>
          </a:xfrm>
        </p:spPr>
        <p:txBody>
          <a:bodyPr>
            <a:normAutofit fontScale="85000" lnSpcReduction="20000"/>
          </a:bodyPr>
          <a:lstStyle/>
          <a:p>
            <a:pPr marL="0" indent="0">
              <a:buNone/>
            </a:pPr>
            <a:r>
              <a:rPr lang="es-MX" dirty="0"/>
              <a:t/>
            </a:r>
            <a:br>
              <a:rPr lang="es-MX" dirty="0"/>
            </a:br>
            <a:endParaRPr lang="es-MX" dirty="0"/>
          </a:p>
          <a:p>
            <a:r>
              <a:rPr lang="es-MX" dirty="0"/>
              <a:t>I).-A.- Local y utensilios: condiciones generales</a:t>
            </a:r>
          </a:p>
          <a:p>
            <a:r>
              <a:rPr lang="es-MX" dirty="0"/>
              <a:t>B.- Sustancias indiferentes vehículos: alcohol, agua destilada, glicerina, lactosa, glóbulos.</a:t>
            </a:r>
          </a:p>
          <a:p>
            <a:r>
              <a:rPr lang="es-MX" dirty="0"/>
              <a:t>C.- Trabajos farmacéuticos homeopáticos: plantas verdes, secas, metales, productos químicos</a:t>
            </a:r>
            <a:r>
              <a:rPr lang="es-MX" dirty="0" smtClean="0"/>
              <a:t>.</a:t>
            </a:r>
          </a:p>
          <a:p>
            <a:pPr marL="0" indent="0">
              <a:buNone/>
            </a:pPr>
            <a:endParaRPr lang="es-MX" dirty="0"/>
          </a:p>
          <a:p>
            <a:r>
              <a:rPr lang="es-MX" dirty="0"/>
              <a:t>II).- Preparación de las diferentes formas medicamentosas homeopáticas:</a:t>
            </a:r>
          </a:p>
          <a:p>
            <a:r>
              <a:rPr lang="es-MX" dirty="0"/>
              <a:t>*preparación de tintura madre</a:t>
            </a:r>
          </a:p>
          <a:p>
            <a:r>
              <a:rPr lang="es-MX" dirty="0"/>
              <a:t>*preparación de soluciones</a:t>
            </a:r>
          </a:p>
          <a:p>
            <a:r>
              <a:rPr lang="es-MX" dirty="0"/>
              <a:t>*preparación de trituraciones</a:t>
            </a:r>
          </a:p>
          <a:p>
            <a:r>
              <a:rPr lang="es-MX" dirty="0"/>
              <a:t>*dinamizaciones </a:t>
            </a:r>
          </a:p>
          <a:p>
            <a:r>
              <a:rPr lang="es-MX" dirty="0"/>
              <a:t>*preparación de tabletas</a:t>
            </a:r>
          </a:p>
          <a:p>
            <a:r>
              <a:rPr lang="es-MX" dirty="0"/>
              <a:t>*preparación de dinamización en glóbulos</a:t>
            </a:r>
          </a:p>
          <a:p>
            <a:endParaRPr lang="es-MX" dirty="0"/>
          </a:p>
        </p:txBody>
      </p:sp>
    </p:spTree>
    <p:extLst>
      <p:ext uri="{BB962C8B-B14F-4D97-AF65-F5344CB8AC3E}">
        <p14:creationId xmlns:p14="http://schemas.microsoft.com/office/powerpoint/2010/main" val="15942895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pPr marL="0" indent="0">
              <a:buNone/>
            </a:pPr>
            <a:r>
              <a:rPr lang="es-MX" dirty="0" smtClean="0"/>
              <a:t>III</a:t>
            </a:r>
            <a:r>
              <a:rPr lang="es-MX" dirty="0"/>
              <a:t>).- Preparación de las dinamizaciones de las diferentes formas medicamentosas.</a:t>
            </a:r>
          </a:p>
          <a:p>
            <a:r>
              <a:rPr lang="es-MX" dirty="0"/>
              <a:t>D.- Nomenclatura</a:t>
            </a:r>
          </a:p>
          <a:p>
            <a:r>
              <a:rPr lang="es-MX" dirty="0"/>
              <a:t>E.- Métodos generales para el examen de los preparados medicamentosos homeopáticos</a:t>
            </a:r>
          </a:p>
          <a:p>
            <a:r>
              <a:rPr lang="es-MX" dirty="0"/>
              <a:t>A.- Métodos para el examen de preparados líquidos</a:t>
            </a:r>
          </a:p>
          <a:p>
            <a:r>
              <a:rPr lang="es-MX" dirty="0"/>
              <a:t>B.- Método para el examen de las trituraciones</a:t>
            </a:r>
          </a:p>
          <a:p>
            <a:endParaRPr lang="es-MX" dirty="0"/>
          </a:p>
        </p:txBody>
      </p:sp>
    </p:spTree>
    <p:extLst>
      <p:ext uri="{BB962C8B-B14F-4D97-AF65-F5344CB8AC3E}">
        <p14:creationId xmlns:p14="http://schemas.microsoft.com/office/powerpoint/2010/main" val="15180423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b="1" dirty="0"/>
              <a:t>PARTE ESPECIAL:</a:t>
            </a:r>
            <a:r>
              <a:rPr lang="es-MX" dirty="0"/>
              <a:t/>
            </a:r>
            <a:br>
              <a:rPr lang="es-MX" dirty="0"/>
            </a:br>
            <a:endParaRPr lang="es-MX" dirty="0"/>
          </a:p>
        </p:txBody>
      </p:sp>
      <p:sp>
        <p:nvSpPr>
          <p:cNvPr id="3" name="Marcador de contenido 2"/>
          <p:cNvSpPr>
            <a:spLocks noGrp="1"/>
          </p:cNvSpPr>
          <p:nvPr>
            <p:ph idx="1"/>
          </p:nvPr>
        </p:nvSpPr>
        <p:spPr/>
        <p:txBody>
          <a:bodyPr>
            <a:normAutofit fontScale="92500" lnSpcReduction="20000"/>
          </a:bodyPr>
          <a:lstStyle/>
          <a:p>
            <a:r>
              <a:rPr lang="es-MX" dirty="0"/>
              <a:t>Los más importantes medicamentos homeopáticos, especificando:</a:t>
            </a:r>
          </a:p>
          <a:p>
            <a:r>
              <a:rPr lang="es-MX" dirty="0"/>
              <a:t>· Nombre científico o familia o formula química.</a:t>
            </a:r>
          </a:p>
          <a:p>
            <a:r>
              <a:rPr lang="es-MX" dirty="0"/>
              <a:t>·Zona de difusión.</a:t>
            </a:r>
          </a:p>
          <a:p>
            <a:r>
              <a:rPr lang="es-MX" dirty="0"/>
              <a:t>· Parte usada.</a:t>
            </a:r>
          </a:p>
          <a:p>
            <a:r>
              <a:rPr lang="es-MX" dirty="0"/>
              <a:t>·Descripción o características de la droga.</a:t>
            </a:r>
          </a:p>
          <a:p>
            <a:r>
              <a:rPr lang="es-MX" dirty="0"/>
              <a:t>·Forma de preparación de tinturas madres y diluciones.</a:t>
            </a:r>
          </a:p>
          <a:p>
            <a:r>
              <a:rPr lang="es-MX" dirty="0"/>
              <a:t>· Características de las diluciones, organolépticos (que produce una reaccione sensorial) y reacciones generales.</a:t>
            </a:r>
          </a:p>
          <a:p>
            <a:r>
              <a:rPr lang="es-MX" dirty="0"/>
              <a:t>· Espectro capilar de las tinturas madres y diluciones (para medir la </a:t>
            </a:r>
            <a:r>
              <a:rPr lang="es-MX" dirty="0" err="1"/>
              <a:t>tension</a:t>
            </a:r>
            <a:r>
              <a:rPr lang="es-MX" dirty="0"/>
              <a:t> superficial de las </a:t>
            </a:r>
            <a:r>
              <a:rPr lang="es-MX" dirty="0" err="1"/>
              <a:t>moleculas</a:t>
            </a:r>
            <a:r>
              <a:rPr lang="es-MX" dirty="0"/>
              <a:t> de un liquido &gt;fuerza de </a:t>
            </a:r>
            <a:r>
              <a:rPr lang="es-MX" dirty="0" err="1"/>
              <a:t>cohesion</a:t>
            </a:r>
            <a:r>
              <a:rPr lang="es-MX" dirty="0"/>
              <a:t> molecular&lt;)</a:t>
            </a:r>
          </a:p>
          <a:p>
            <a:r>
              <a:rPr lang="es-MX" dirty="0"/>
              <a:t>·Fuerza medicamentosa de las tinturas madres.</a:t>
            </a:r>
          </a:p>
          <a:p>
            <a:r>
              <a:rPr lang="es-MX" dirty="0"/>
              <a:t>·Literatura.</a:t>
            </a:r>
          </a:p>
          <a:p>
            <a:endParaRPr lang="es-MX" dirty="0"/>
          </a:p>
        </p:txBody>
      </p:sp>
    </p:spTree>
    <p:extLst>
      <p:ext uri="{BB962C8B-B14F-4D97-AF65-F5344CB8AC3E}">
        <p14:creationId xmlns:p14="http://schemas.microsoft.com/office/powerpoint/2010/main" val="63989222"/>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37</TotalTime>
  <Words>574</Words>
  <Application>Microsoft Office PowerPoint</Application>
  <PresentationFormat>Panorámica</PresentationFormat>
  <Paragraphs>148</Paragraphs>
  <Slides>24</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24</vt:i4>
      </vt:variant>
    </vt:vector>
  </HeadingPairs>
  <TitlesOfParts>
    <vt:vector size="28" baseType="lpstr">
      <vt:lpstr>Arial</vt:lpstr>
      <vt:lpstr>Trebuchet MS</vt:lpstr>
      <vt:lpstr>Wingdings 3</vt:lpstr>
      <vt:lpstr>Faceta</vt:lpstr>
      <vt:lpstr>FARMACOPEA HOMEOPATICA</vt:lpstr>
      <vt:lpstr>ALGUNAS  DEFINICIONES:</vt:lpstr>
      <vt:lpstr>Presentación de PowerPoint</vt:lpstr>
      <vt:lpstr>FARMACOPEAS: </vt:lpstr>
      <vt:lpstr>Las farmacopeas contienen: </vt:lpstr>
      <vt:lpstr>FARMACOPEA ALEMANA DE WILMAR SCHWABE (FWS DE 1931) </vt:lpstr>
      <vt:lpstr>PRIMERA  PARTE:   </vt:lpstr>
      <vt:lpstr>Presentación de PowerPoint</vt:lpstr>
      <vt:lpstr>PARTE ESPECIAL: </vt:lpstr>
      <vt:lpstr>SEGUNDA PARTE: </vt:lpstr>
      <vt:lpstr>  FARMACOPEA DE LOS ESTADOS UNIDOS F.E.U. DE 1942</vt:lpstr>
      <vt:lpstr>Presentación de PowerPoint</vt:lpstr>
      <vt:lpstr>SEGUNDA PARTE </vt:lpstr>
      <vt:lpstr>TERCERA PARTE </vt:lpstr>
      <vt:lpstr>FARMACOPEA  FRANCESA:  </vt:lpstr>
      <vt:lpstr>Presentación de PowerPoint</vt:lpstr>
      <vt:lpstr>Presentación de PowerPoint</vt:lpstr>
      <vt:lpstr>Presentación de PowerPoint</vt:lpstr>
      <vt:lpstr>  FARMACOPEA HOLANDESA (F.H.) </vt:lpstr>
      <vt:lpstr>FARMACOPEA INGLESA (F.I.) </vt:lpstr>
      <vt:lpstr>Presentación de PowerPoint</vt:lpstr>
      <vt:lpstr>ESTERILIZACION:</vt:lpstr>
      <vt:lpstr>NOMENCLATURA:</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FARMACOPEA HOMEOPATICA</dc:title>
  <dc:creator>Paty</dc:creator>
  <cp:lastModifiedBy>Paty</cp:lastModifiedBy>
  <cp:revision>5</cp:revision>
  <dcterms:created xsi:type="dcterms:W3CDTF">2017-01-06T20:12:26Z</dcterms:created>
  <dcterms:modified xsi:type="dcterms:W3CDTF">2017-01-06T23:18:42Z</dcterms:modified>
</cp:coreProperties>
</file>